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9" r:id="rId1"/>
  </p:sldMasterIdLst>
  <p:notesMasterIdLst>
    <p:notesMasterId r:id="rId47"/>
  </p:notesMasterIdLst>
  <p:sldIdLst>
    <p:sldId id="256" r:id="rId2"/>
    <p:sldId id="308" r:id="rId3"/>
    <p:sldId id="309" r:id="rId4"/>
    <p:sldId id="257" r:id="rId5"/>
    <p:sldId id="258" r:id="rId6"/>
    <p:sldId id="266" r:id="rId7"/>
    <p:sldId id="312" r:id="rId8"/>
    <p:sldId id="270" r:id="rId9"/>
    <p:sldId id="259" r:id="rId10"/>
    <p:sldId id="271" r:id="rId11"/>
    <p:sldId id="306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62" r:id="rId25"/>
    <p:sldId id="275" r:id="rId26"/>
    <p:sldId id="294" r:id="rId27"/>
    <p:sldId id="295" r:id="rId28"/>
    <p:sldId id="296" r:id="rId29"/>
    <p:sldId id="313" r:id="rId30"/>
    <p:sldId id="297" r:id="rId31"/>
    <p:sldId id="298" r:id="rId32"/>
    <p:sldId id="299" r:id="rId33"/>
    <p:sldId id="300" r:id="rId34"/>
    <p:sldId id="267" r:id="rId35"/>
    <p:sldId id="310" r:id="rId36"/>
    <p:sldId id="302" r:id="rId37"/>
    <p:sldId id="303" r:id="rId38"/>
    <p:sldId id="304" r:id="rId39"/>
    <p:sldId id="279" r:id="rId40"/>
    <p:sldId id="311" r:id="rId41"/>
    <p:sldId id="305" r:id="rId42"/>
    <p:sldId id="265" r:id="rId43"/>
    <p:sldId id="316" r:id="rId44"/>
    <p:sldId id="314" r:id="rId45"/>
    <p:sldId id="31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 autoAdjust="0"/>
    <p:restoredTop sz="94664" autoAdjust="0"/>
  </p:normalViewPr>
  <p:slideViewPr>
    <p:cSldViewPr snapToGrid="0" snapToObjects="1">
      <p:cViewPr varScale="1">
        <p:scale>
          <a:sx n="103" d="100"/>
          <a:sy n="103" d="100"/>
        </p:scale>
        <p:origin x="-2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BF8B6-32F4-A44A-A1CF-6B513C54EAC4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CF0B8-2D6F-E040-9BBE-7D1C35BC2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8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CF0B8-2D6F-E040-9BBE-7D1C35BC2C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2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B74-4610-524E-9E1B-F400E5AF52D0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8C45-2EB0-1D46-A417-9BF20DBF2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B74-4610-524E-9E1B-F400E5AF52D0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8C45-2EB0-1D46-A417-9BF20DBF2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B74-4610-524E-9E1B-F400E5AF52D0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8C45-2EB0-1D46-A417-9BF20DBF2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B74-4610-524E-9E1B-F400E5AF52D0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8C45-2EB0-1D46-A417-9BF20DBF2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B74-4610-524E-9E1B-F400E5AF52D0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8C45-2EB0-1D46-A417-9BF20DBF2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B74-4610-524E-9E1B-F400E5AF52D0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8C45-2EB0-1D46-A417-9BF20DBF2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B74-4610-524E-9E1B-F400E5AF52D0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8C45-2EB0-1D46-A417-9BF20DBF2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B74-4610-524E-9E1B-F400E5AF52D0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8C45-2EB0-1D46-A417-9BF20DBF2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3FB74-4610-524E-9E1B-F400E5AF52D0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B8C45-2EB0-1D46-A417-9BF20DBF2D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3FB74-4610-524E-9E1B-F400E5AF52D0}" type="datetimeFigureOut">
              <a:rPr lang="en-US" smtClean="0"/>
              <a:t>10/13/16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B8C45-2EB0-1D46-A417-9BF20DBF2DC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Income Inequality: Causes, Consequences, and Cures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Dr. Rick Schiming</a:t>
            </a:r>
          </a:p>
          <a:p>
            <a:r>
              <a:rPr lang="en-US" dirty="0" smtClean="0"/>
              <a:t>Professor Emeritus</a:t>
            </a:r>
          </a:p>
          <a:p>
            <a:r>
              <a:rPr lang="en-US" dirty="0" smtClean="0"/>
              <a:t>Department of Economics</a:t>
            </a:r>
          </a:p>
          <a:p>
            <a:r>
              <a:rPr lang="en-US" dirty="0" smtClean="0"/>
              <a:t>Minnesota State University, Mankato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085012" y="14548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7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458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1" b="2263"/>
          <a:stretch/>
        </p:blipFill>
        <p:spPr>
          <a:xfrm>
            <a:off x="369891" y="651264"/>
            <a:ext cx="8229600" cy="5448300"/>
          </a:xfrm>
        </p:spPr>
      </p:pic>
    </p:spTree>
    <p:extLst>
      <p:ext uri="{BB962C8B-B14F-4D97-AF65-F5344CB8AC3E}">
        <p14:creationId xmlns:p14="http://schemas.microsoft.com/office/powerpoint/2010/main" val="181250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 Income Distribution is More Unequal than: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5100" dirty="0" smtClean="0"/>
              <a:t>Iran </a:t>
            </a:r>
          </a:p>
          <a:p>
            <a:r>
              <a:rPr lang="en-US" sz="5100" dirty="0" smtClean="0"/>
              <a:t>Russia</a:t>
            </a:r>
          </a:p>
          <a:p>
            <a:r>
              <a:rPr lang="en-US" sz="5100" dirty="0" smtClean="0"/>
              <a:t>China</a:t>
            </a:r>
          </a:p>
          <a:p>
            <a:r>
              <a:rPr lang="en-US" sz="5100" dirty="0" smtClean="0"/>
              <a:t>India</a:t>
            </a:r>
          </a:p>
          <a:p>
            <a:r>
              <a:rPr lang="en-US" sz="5100" dirty="0" smtClean="0"/>
              <a:t>Egypt </a:t>
            </a:r>
          </a:p>
          <a:p>
            <a:r>
              <a:rPr lang="en-US" sz="5100" dirty="0" smtClean="0"/>
              <a:t>Greece</a:t>
            </a:r>
          </a:p>
          <a:p>
            <a:r>
              <a:rPr lang="en-US" sz="5100" dirty="0" smtClean="0"/>
              <a:t>Pakistan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6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for US Income Inequality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real </a:t>
            </a:r>
          </a:p>
          <a:p>
            <a:r>
              <a:rPr lang="en-US" dirty="0" smtClean="0"/>
              <a:t>It hurts</a:t>
            </a:r>
          </a:p>
          <a:p>
            <a:r>
              <a:rPr lang="en-US" dirty="0" smtClean="0"/>
              <a:t>It can be reduced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9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Bottom 20% of US Households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3% of all US income</a:t>
            </a:r>
          </a:p>
          <a:p>
            <a:r>
              <a:rPr lang="en-US" dirty="0" smtClean="0"/>
              <a:t>Earns less than $21,000 per year</a:t>
            </a:r>
          </a:p>
          <a:p>
            <a:r>
              <a:rPr lang="en-US" dirty="0" smtClean="0"/>
              <a:t>Average income = $12,000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62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Lowest 20% of US Households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8% of all US income</a:t>
            </a:r>
          </a:p>
          <a:p>
            <a:r>
              <a:rPr lang="en-US" dirty="0" smtClean="0"/>
              <a:t>Earns between $21,000 and $40,000 per year</a:t>
            </a:r>
          </a:p>
          <a:p>
            <a:r>
              <a:rPr lang="en-US" dirty="0" smtClean="0"/>
              <a:t>Average income = $31,000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9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20% of US Households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14% of all US income</a:t>
            </a:r>
          </a:p>
          <a:p>
            <a:r>
              <a:rPr lang="en-US" dirty="0" smtClean="0"/>
              <a:t>Earns between $40,000 and $64,000 per year</a:t>
            </a:r>
          </a:p>
          <a:p>
            <a:r>
              <a:rPr lang="en-US" dirty="0" smtClean="0"/>
              <a:t>Average income = $52,000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5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Highest 20% of US Households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23% of all US income</a:t>
            </a:r>
          </a:p>
          <a:p>
            <a:r>
              <a:rPr lang="en-US" dirty="0" smtClean="0"/>
              <a:t>Earns between $64,000 and $104,000 per year</a:t>
            </a:r>
          </a:p>
          <a:p>
            <a:r>
              <a:rPr lang="en-US" dirty="0" smtClean="0"/>
              <a:t>Average income = $83,000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8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Highest 20% of US Households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Has 51% of all US income</a:t>
            </a:r>
          </a:p>
          <a:p>
            <a:r>
              <a:rPr lang="en-US" dirty="0" smtClean="0"/>
              <a:t>Earns more than $104,000 per year</a:t>
            </a:r>
          </a:p>
          <a:p>
            <a:r>
              <a:rPr lang="en-US" dirty="0" smtClean="0"/>
              <a:t>Average income of $185,000 per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3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Curable Causes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sz="4000" dirty="0" smtClean="0"/>
              <a:t>Decline of Unions</a:t>
            </a:r>
          </a:p>
          <a:p>
            <a:r>
              <a:rPr lang="en-US" sz="4000" dirty="0" smtClean="0"/>
              <a:t>Stagnant Minimum Wage</a:t>
            </a:r>
          </a:p>
          <a:p>
            <a:r>
              <a:rPr lang="en-US" sz="4000" dirty="0" smtClean="0"/>
              <a:t>More Affordable</a:t>
            </a:r>
            <a:r>
              <a:rPr lang="en-US" sz="4000" dirty="0" smtClean="0"/>
              <a:t> </a:t>
            </a:r>
            <a:r>
              <a:rPr lang="en-US" sz="4000" dirty="0" smtClean="0"/>
              <a:t>Access to Education</a:t>
            </a:r>
          </a:p>
          <a:p>
            <a:r>
              <a:rPr lang="en-US" sz="4000" dirty="0" smtClean="0"/>
              <a:t>Taxes</a:t>
            </a:r>
          </a:p>
          <a:p>
            <a:r>
              <a:rPr lang="en-US" sz="4000" dirty="0" smtClean="0"/>
              <a:t>Rigged  Financial System</a:t>
            </a:r>
          </a:p>
          <a:p>
            <a:r>
              <a:rPr lang="en-US" sz="4000" dirty="0" smtClean="0"/>
              <a:t>Ongoing Discrimination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sz="22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666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Bottom 20%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18% had at least one person working full-time</a:t>
            </a:r>
          </a:p>
          <a:p>
            <a:r>
              <a:rPr lang="en-US" dirty="0" smtClean="0"/>
              <a:t>12% had college degree</a:t>
            </a:r>
          </a:p>
          <a:p>
            <a:r>
              <a:rPr lang="en-US" dirty="0" smtClean="0"/>
              <a:t>54% were in bottom quintile 10 years earlier</a:t>
            </a:r>
          </a:p>
          <a:p>
            <a:r>
              <a:rPr lang="en-US" dirty="0" smtClean="0"/>
              <a:t>Single parent or single person = 83%</a:t>
            </a:r>
          </a:p>
          <a:p>
            <a:r>
              <a:rPr lang="en-US" dirty="0" smtClean="0"/>
              <a:t>80% of average income for child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9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jfk-inaugural-addres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r="1126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If a free society cannot help the many who are poor, it cannot save the few who are rich.</a:t>
            </a:r>
          </a:p>
          <a:p>
            <a:endParaRPr lang="en-US" dirty="0"/>
          </a:p>
          <a:p>
            <a:r>
              <a:rPr lang="en-US" dirty="0" smtClean="0"/>
              <a:t>                                       John F. Kennedy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02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Lowest 20%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44% had at least one person working full-time</a:t>
            </a:r>
          </a:p>
          <a:p>
            <a:r>
              <a:rPr lang="en-US" dirty="0" smtClean="0"/>
              <a:t>18% had college degree</a:t>
            </a:r>
          </a:p>
          <a:p>
            <a:r>
              <a:rPr lang="en-US" dirty="0" smtClean="0"/>
              <a:t>25% were in bottom quintile 10 years earlier</a:t>
            </a:r>
          </a:p>
          <a:p>
            <a:r>
              <a:rPr lang="en-US" dirty="0" smtClean="0"/>
              <a:t>Single parent or single person = 64%</a:t>
            </a:r>
          </a:p>
          <a:p>
            <a:r>
              <a:rPr lang="en-US" dirty="0" smtClean="0"/>
              <a:t>31% of average income for child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949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20%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61% had at least one person working full-time</a:t>
            </a:r>
          </a:p>
          <a:p>
            <a:r>
              <a:rPr lang="en-US" dirty="0" smtClean="0"/>
              <a:t>33% had college degree</a:t>
            </a:r>
          </a:p>
          <a:p>
            <a:r>
              <a:rPr lang="en-US" dirty="0" smtClean="0"/>
              <a:t>9% were in bottom quintile 10 years earlier</a:t>
            </a:r>
          </a:p>
          <a:p>
            <a:r>
              <a:rPr lang="en-US" dirty="0" smtClean="0"/>
              <a:t>Single parent or single person = 52%</a:t>
            </a:r>
          </a:p>
          <a:p>
            <a:r>
              <a:rPr lang="en-US" dirty="0" smtClean="0"/>
              <a:t>18% of average income for child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56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Highest 20%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72% had at least one person working full-time</a:t>
            </a:r>
          </a:p>
          <a:p>
            <a:r>
              <a:rPr lang="en-US" dirty="0" smtClean="0"/>
              <a:t>33% had college degree</a:t>
            </a:r>
          </a:p>
          <a:p>
            <a:r>
              <a:rPr lang="en-US" dirty="0" smtClean="0"/>
              <a:t>8% were in bottom quintile 10 years earlier</a:t>
            </a:r>
          </a:p>
          <a:p>
            <a:r>
              <a:rPr lang="en-US" dirty="0" smtClean="0"/>
              <a:t>Single person or single parent = 30%</a:t>
            </a:r>
          </a:p>
          <a:p>
            <a:r>
              <a:rPr lang="en-US" dirty="0" smtClean="0"/>
              <a:t>11% of average income for child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3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20%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79% had at least one person working full-time</a:t>
            </a:r>
          </a:p>
          <a:p>
            <a:r>
              <a:rPr lang="en-US" dirty="0" smtClean="0"/>
              <a:t>65% had college degree</a:t>
            </a:r>
          </a:p>
          <a:p>
            <a:r>
              <a:rPr lang="en-US" dirty="0" smtClean="0"/>
              <a:t>4% were in bottom quintile 10 years earlier</a:t>
            </a:r>
          </a:p>
          <a:p>
            <a:r>
              <a:rPr lang="en-US" dirty="0" smtClean="0"/>
              <a:t>Single parent or single person = 23%</a:t>
            </a:r>
          </a:p>
          <a:p>
            <a:r>
              <a:rPr lang="en-US" dirty="0" smtClean="0"/>
              <a:t>5% of income for average child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0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G_0435(1)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r="55" b="64"/>
          <a:stretch/>
        </p:blipFill>
        <p:spPr>
          <a:xfrm>
            <a:off x="452673" y="457200"/>
            <a:ext cx="8229600" cy="6031237"/>
          </a:xfrm>
        </p:spPr>
      </p:pic>
    </p:spTree>
    <p:extLst>
      <p:ext uri="{BB962C8B-B14F-4D97-AF65-F5344CB8AC3E}">
        <p14:creationId xmlns:p14="http://schemas.microsoft.com/office/powerpoint/2010/main" val="163529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455.pn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4" r="-2704"/>
          <a:stretch/>
        </p:blipFill>
        <p:spPr>
          <a:xfrm>
            <a:off x="419209" y="261938"/>
            <a:ext cx="8229600" cy="5864225"/>
          </a:xfrm>
        </p:spPr>
      </p:pic>
    </p:spTree>
    <p:extLst>
      <p:ext uri="{BB962C8B-B14F-4D97-AF65-F5344CB8AC3E}">
        <p14:creationId xmlns:p14="http://schemas.microsoft.com/office/powerpoint/2010/main" val="231629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619490" y="1440585"/>
            <a:ext cx="7772400" cy="1500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     Cure 1: Increase Unionization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9614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Unionization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private sector had the same percentage of union membership now as in 1979, non-union workers would have earned $2,700 more in 2013 and men without high school diploma would have earned $3,100 more in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5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2506" y="505489"/>
            <a:ext cx="8229600" cy="4253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Cure </a:t>
            </a:r>
            <a:r>
              <a:rPr lang="en-US" sz="4400" dirty="0" smtClean="0"/>
              <a:t>2: </a:t>
            </a:r>
            <a:r>
              <a:rPr lang="en-US" sz="4400" dirty="0"/>
              <a:t>Higher Minimum Wage</a:t>
            </a:r>
          </a:p>
        </p:txBody>
      </p:sp>
    </p:spTree>
    <p:extLst>
      <p:ext uri="{BB962C8B-B14F-4D97-AF65-F5344CB8AC3E}">
        <p14:creationId xmlns:p14="http://schemas.microsoft.com/office/powerpoint/2010/main" val="384570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23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89" r="-21489"/>
          <a:stretch>
            <a:fillRect/>
          </a:stretch>
        </p:blipFill>
        <p:spPr>
          <a:xfrm>
            <a:off x="0" y="457200"/>
            <a:ext cx="8229600" cy="5510213"/>
          </a:xfrm>
        </p:spPr>
      </p:pic>
    </p:spTree>
    <p:extLst>
      <p:ext uri="{BB962C8B-B14F-4D97-AF65-F5344CB8AC3E}">
        <p14:creationId xmlns:p14="http://schemas.microsoft.com/office/powerpoint/2010/main" val="392748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the-great-gatsby-leonardo-dicaprio-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6" r="1729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Let me tell you about the very rich.  They are different from you and </a:t>
            </a:r>
            <a:r>
              <a:rPr lang="en-US" sz="2000" dirty="0"/>
              <a:t> </a:t>
            </a:r>
            <a:r>
              <a:rPr lang="en-US" sz="2000" dirty="0" smtClean="0"/>
              <a:t>me.</a:t>
            </a:r>
            <a:r>
              <a:rPr lang="en-US" dirty="0" smtClean="0"/>
              <a:t>            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F. Scott Fitzgerald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5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Minimum Wage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$1 increase in the minimum wage would increase overall life expectancy by 15 days per person, a total of 12 million life years for total US population.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1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7561" y="37963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Cure 3: Increased  Access </a:t>
            </a:r>
            <a:r>
              <a:rPr lang="en-US" sz="4400" dirty="0" smtClean="0"/>
              <a:t>to Affordable </a:t>
            </a:r>
            <a:r>
              <a:rPr lang="en-US" sz="4400" dirty="0"/>
              <a:t>Education and Training</a:t>
            </a:r>
          </a:p>
        </p:txBody>
      </p:sp>
    </p:spTree>
    <p:extLst>
      <p:ext uri="{BB962C8B-B14F-4D97-AF65-F5344CB8AC3E}">
        <p14:creationId xmlns:p14="http://schemas.microsoft.com/office/powerpoint/2010/main" val="29494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Increased Access to Education and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spends 3/100 of 1% of its GDP on worker training programs while Germany spends 7x as much, France 12x as much, and Denmark 18x as much.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81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06858"/>
            <a:ext cx="8229600" cy="36617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Cure 4:  Fairer Tax System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5257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444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" b="3840"/>
          <a:stretch>
            <a:fillRect/>
          </a:stretch>
        </p:blipFill>
        <p:spPr>
          <a:xfrm>
            <a:off x="369891" y="93443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64813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Maryland State and Local Taxes</a:t>
            </a:r>
            <a:endParaRPr lang="en-US" dirty="0"/>
          </a:p>
        </p:txBody>
      </p:sp>
      <p:pic>
        <p:nvPicPr>
          <p:cNvPr id="4" name="Content Placeholder 3" descr="IMG_047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05" b="-4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660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8226"/>
            <a:ext cx="8229600" cy="3649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Cure 5: Fairer Financial System</a:t>
            </a:r>
          </a:p>
        </p:txBody>
      </p:sp>
    </p:spTree>
    <p:extLst>
      <p:ext uri="{BB962C8B-B14F-4D97-AF65-F5344CB8AC3E}">
        <p14:creationId xmlns:p14="http://schemas.microsoft.com/office/powerpoint/2010/main" val="304005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Fairer Financial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one estimate, the US financial system imposes excess costs of $5,000 per year per household.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1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80832"/>
            <a:ext cx="8229600" cy="4043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Cure 6:  Reduce Discrimination in Hiring and Promotion</a:t>
            </a:r>
          </a:p>
        </p:txBody>
      </p:sp>
    </p:spTree>
    <p:extLst>
      <p:ext uri="{BB962C8B-B14F-4D97-AF65-F5344CB8AC3E}">
        <p14:creationId xmlns:p14="http://schemas.microsoft.com/office/powerpoint/2010/main" val="65490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pic>
        <p:nvPicPr>
          <p:cNvPr id="4" name="Content Placeholder 3" descr="IMG_047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14425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433-1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b="4"/>
          <a:stretch>
            <a:fillRect/>
          </a:stretch>
        </p:blipFill>
        <p:spPr>
          <a:xfrm>
            <a:off x="320571" y="140293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82327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477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94" r="-13094"/>
          <a:stretch>
            <a:fillRect/>
          </a:stretch>
        </p:blipFill>
        <p:spPr>
          <a:xfrm>
            <a:off x="0" y="457200"/>
            <a:ext cx="8229600" cy="5668963"/>
          </a:xfrm>
        </p:spPr>
      </p:pic>
    </p:spTree>
    <p:extLst>
      <p:ext uri="{BB962C8B-B14F-4D97-AF65-F5344CB8AC3E}">
        <p14:creationId xmlns:p14="http://schemas.microsoft.com/office/powerpoint/2010/main" val="303676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estimate is that 60% of an individual’s income is determined the day one is born.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3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Percentage of Total Political Contributions by Top 1% of the Top 1%</a:t>
            </a:r>
            <a:endParaRPr lang="en-US" sz="2800" dirty="0"/>
          </a:p>
        </p:txBody>
      </p:sp>
      <p:pic>
        <p:nvPicPr>
          <p:cNvPr id="4" name="Content Placeholder 3" descr="IMG_046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350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33" y="1343038"/>
            <a:ext cx="6534912" cy="424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60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458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1" b="2263"/>
          <a:stretch/>
        </p:blipFill>
        <p:spPr>
          <a:xfrm>
            <a:off x="0" y="650875"/>
            <a:ext cx="8229600" cy="5448300"/>
          </a:xfrm>
        </p:spPr>
      </p:pic>
    </p:spTree>
    <p:extLst>
      <p:ext uri="{BB962C8B-B14F-4D97-AF65-F5344CB8AC3E}">
        <p14:creationId xmlns:p14="http://schemas.microsoft.com/office/powerpoint/2010/main" val="131814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Voter Turnout in Last Presidential Campaign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sz="1700" dirty="0" smtClean="0"/>
          </a:p>
          <a:p>
            <a:endParaRPr lang="en-US" sz="1700" dirty="0"/>
          </a:p>
          <a:p>
            <a:endParaRPr lang="en-US" sz="1700" dirty="0" smtClean="0"/>
          </a:p>
          <a:p>
            <a:endParaRPr lang="en-US" sz="1700" dirty="0" smtClean="0"/>
          </a:p>
          <a:p>
            <a:endParaRPr lang="en-US" sz="9800" dirty="0" smtClean="0"/>
          </a:p>
          <a:p>
            <a:r>
              <a:rPr lang="en-US" sz="9800" dirty="0" smtClean="0"/>
              <a:t>Denmark		80%</a:t>
            </a:r>
          </a:p>
          <a:p>
            <a:r>
              <a:rPr lang="en-US" sz="9800" dirty="0" smtClean="0"/>
              <a:t>Norway	</a:t>
            </a:r>
            <a:r>
              <a:rPr lang="en-US" sz="9800" dirty="0"/>
              <a:t> </a:t>
            </a:r>
            <a:r>
              <a:rPr lang="en-US" sz="9800" dirty="0" smtClean="0"/>
              <a:t>              78%</a:t>
            </a:r>
          </a:p>
          <a:p>
            <a:r>
              <a:rPr lang="en-US" sz="9800" dirty="0" smtClean="0"/>
              <a:t>Finland		71%</a:t>
            </a:r>
          </a:p>
          <a:p>
            <a:r>
              <a:rPr lang="en-US" sz="9800" dirty="0" smtClean="0"/>
              <a:t>Canada		62%</a:t>
            </a:r>
          </a:p>
          <a:p>
            <a:r>
              <a:rPr lang="en-US" sz="9800" dirty="0" smtClean="0"/>
              <a:t>Sweden		83%</a:t>
            </a:r>
          </a:p>
          <a:p>
            <a:r>
              <a:rPr lang="en-US" sz="9800" dirty="0" smtClean="0"/>
              <a:t>Germany 		66%</a:t>
            </a:r>
          </a:p>
          <a:p>
            <a:r>
              <a:rPr lang="en-US" sz="9800" dirty="0" smtClean="0"/>
              <a:t>US			54%</a:t>
            </a:r>
          </a:p>
          <a:p>
            <a:endParaRPr lang="en-US" sz="9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4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434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10" r="-13110"/>
          <a:stretch>
            <a:fillRect/>
          </a:stretch>
        </p:blipFill>
        <p:spPr>
          <a:xfrm>
            <a:off x="135627" y="456174"/>
            <a:ext cx="8229600" cy="5720650"/>
          </a:xfrm>
        </p:spPr>
      </p:pic>
    </p:spTree>
    <p:extLst>
      <p:ext uri="{BB962C8B-B14F-4D97-AF65-F5344CB8AC3E}">
        <p14:creationId xmlns:p14="http://schemas.microsoft.com/office/powerpoint/2010/main" val="341370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43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" t="-1634" r="165" b="28991"/>
          <a:stretch/>
        </p:blipFill>
        <p:spPr>
          <a:xfrm>
            <a:off x="443625" y="237404"/>
            <a:ext cx="8229600" cy="5668963"/>
          </a:xfrm>
        </p:spPr>
      </p:pic>
    </p:spTree>
    <p:extLst>
      <p:ext uri="{BB962C8B-B14F-4D97-AF65-F5344CB8AC3E}">
        <p14:creationId xmlns:p14="http://schemas.microsoft.com/office/powerpoint/2010/main" val="15616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tp://www.epi.org/files/charts/img/7893.png"/>
          <p:cNvPicPr>
            <a:picLocks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" r="-28143" b="8872"/>
          <a:stretch/>
        </p:blipFill>
        <p:spPr bwMode="auto">
          <a:xfrm>
            <a:off x="531028" y="607385"/>
            <a:ext cx="9907588" cy="4979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550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457.gif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4" b="5003"/>
          <a:stretch/>
        </p:blipFill>
        <p:spPr>
          <a:xfrm>
            <a:off x="98637" y="382199"/>
            <a:ext cx="8229600" cy="5472726"/>
          </a:xfrm>
        </p:spPr>
      </p:pic>
    </p:spTree>
    <p:extLst>
      <p:ext uri="{BB962C8B-B14F-4D97-AF65-F5344CB8AC3E}">
        <p14:creationId xmlns:p14="http://schemas.microsoft.com/office/powerpoint/2010/main" val="68669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447(1)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44" b="-6844"/>
          <a:stretch>
            <a:fillRect/>
          </a:stretch>
        </p:blipFill>
        <p:spPr>
          <a:xfrm>
            <a:off x="283582" y="628778"/>
            <a:ext cx="8229600" cy="5497385"/>
          </a:xfrm>
        </p:spPr>
      </p:pic>
    </p:spTree>
    <p:extLst>
      <p:ext uri="{BB962C8B-B14F-4D97-AF65-F5344CB8AC3E}">
        <p14:creationId xmlns:p14="http://schemas.microsoft.com/office/powerpoint/2010/main" val="541119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334</TotalTime>
  <Words>716</Words>
  <Application>Microsoft Macintosh PowerPoint</Application>
  <PresentationFormat>On-screen Show (4:3)</PresentationFormat>
  <Paragraphs>119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Twilight</vt:lpstr>
      <vt:lpstr>US Income Inequality: Causes, Consequences, and Cures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 Income Distribution is More Unequal than:</vt:lpstr>
      <vt:lpstr>Lessons for US Income Inequality</vt:lpstr>
      <vt:lpstr>Bottom 20% of US Households</vt:lpstr>
      <vt:lpstr>Second Lowest 20% of US Households</vt:lpstr>
      <vt:lpstr>Middle 20% of US Households</vt:lpstr>
      <vt:lpstr>Second Highest 20% of US Households</vt:lpstr>
      <vt:lpstr>Highest 20% of US Households</vt:lpstr>
      <vt:lpstr>Curable Causes </vt:lpstr>
      <vt:lpstr>Bottom 20% </vt:lpstr>
      <vt:lpstr>Second Lowest 20%</vt:lpstr>
      <vt:lpstr>Middle 20%</vt:lpstr>
      <vt:lpstr>Second Highest 20%</vt:lpstr>
      <vt:lpstr>Highest 20%</vt:lpstr>
      <vt:lpstr>PowerPoint Presentation</vt:lpstr>
      <vt:lpstr>PowerPoint Presentation</vt:lpstr>
      <vt:lpstr>PowerPoint Presentation</vt:lpstr>
      <vt:lpstr>Increased Unionization</vt:lpstr>
      <vt:lpstr>PowerPoint Presentation</vt:lpstr>
      <vt:lpstr>PowerPoint Presentation</vt:lpstr>
      <vt:lpstr>Higher Minimum Wage</vt:lpstr>
      <vt:lpstr>PowerPoint Presentation</vt:lpstr>
      <vt:lpstr>Increased Access to Education and Training</vt:lpstr>
      <vt:lpstr>PowerPoint Presentation</vt:lpstr>
      <vt:lpstr>PowerPoint Presentation</vt:lpstr>
      <vt:lpstr>Maryland State and Local Taxes</vt:lpstr>
      <vt:lpstr>PowerPoint Presentation</vt:lpstr>
      <vt:lpstr>Fairer Financial System</vt:lpstr>
      <vt:lpstr>PowerPoint Presentation</vt:lpstr>
      <vt:lpstr>Discrimination</vt:lpstr>
      <vt:lpstr>PowerPoint Presentation</vt:lpstr>
      <vt:lpstr>Discrimination</vt:lpstr>
      <vt:lpstr> Percentage of Total Political Contributions by Top 1% of the Top 1%</vt:lpstr>
      <vt:lpstr>PowerPoint Presentation</vt:lpstr>
      <vt:lpstr>PowerPoint Presentation</vt:lpstr>
      <vt:lpstr>Voter Turnout in Last Presidential Campaign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Income Inequality: Causes, Consequences, and Cures</dc:title>
  <dc:creator>Patricia  Hargrove</dc:creator>
  <cp:lastModifiedBy>Patricia  Hargrove</cp:lastModifiedBy>
  <cp:revision>49</cp:revision>
  <cp:lastPrinted>2016-09-30T15:41:47Z</cp:lastPrinted>
  <dcterms:created xsi:type="dcterms:W3CDTF">2016-09-28T19:01:38Z</dcterms:created>
  <dcterms:modified xsi:type="dcterms:W3CDTF">2016-10-13T15:37:44Z</dcterms:modified>
</cp:coreProperties>
</file>